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9" r:id="rId5"/>
    <p:sldId id="263" r:id="rId6"/>
    <p:sldId id="264" r:id="rId7"/>
    <p:sldId id="265" r:id="rId8"/>
    <p:sldId id="266" r:id="rId9"/>
    <p:sldId id="269" r:id="rId10"/>
    <p:sldId id="268" r:id="rId11"/>
    <p:sldId id="26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534E-AAFA-4D8F-8E5B-DBAC03A80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3D204-9D1D-4592-8D12-DF901631B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4374D-6F7D-4E15-A150-89D7F825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3C284-529F-40F0-88E0-24E49284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5BEB9-486A-4E04-B08B-CB78E646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76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F2B0-530A-4E71-A984-D090F23F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09798-A2CC-494B-AEFE-E7C99B02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09136-CA02-44E2-82A7-6AD19471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FF9FB-382A-44AB-8C61-70CC5CDC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7D6BF-4EE1-4DD6-9276-0BE3BD2B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13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59296-9767-4BC9-8265-5048ADD8F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2997F-D39B-46DD-8FE4-2C90E7681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7197-6042-4615-9E02-EAA70178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5D4C5-C713-4860-A28B-C3E8E714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FBCEC-8407-4BA1-A2B5-A9970670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328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BB40-AEA9-4B1F-8E8A-B42C6F5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0B942-F60C-4DCF-9BE6-AD483FFFF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E6EFD-FA3A-4B73-A64D-E0CA3FFA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7AF3B-F58F-412B-929F-87ACDB70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E0BA-F1C9-46C2-B283-11B52DF7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7918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EBC4-44AC-4426-8753-82650207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9CDDF-F69E-45EC-B95D-2BDEE3484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B2F1-448A-41B9-8516-6FBBA2D5F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2DF7-0EC6-4553-BFD8-DC31764D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75D3-704A-4DA6-964B-83698ED9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93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E58A-FEC1-490E-9E12-068C3098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41977-A7F3-4086-94AC-02A2AE736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63E1A-E726-4927-BACE-C9D917C81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6D1B3-B4AD-42B8-8048-76BD49F7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B18F8-274C-4E4E-8166-100F26A6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5521A-5281-417F-B36A-F16F7EA5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19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F98-AA13-4DCF-951A-93F90A35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80FAE-81EA-497E-83D7-085143EC2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3E656-4407-4FF1-AF08-E5A055651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46A53-917F-4E0A-B9A6-ED798BBF4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0E448-FD1B-4CB3-BAA7-0F21BA8A4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88526-D94B-4844-AF50-301DC220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D09C2-70DA-48CF-A438-C7C3B223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8E42A1-5822-4529-9FBA-1CD52B70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43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96FD-CAF3-4F6B-B556-471770F1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FC965-41BD-47AB-BFC2-4DD002D4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5D310-514E-4F4E-B9E3-6BC9A725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FEC59-A9FA-462A-958E-5142A43A4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578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92A9F-E2A8-40CE-B17C-3D43F0B47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BBC76-DE9A-4528-B3AD-99FD81E8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9AEE0-5BAE-49FB-AE86-E44A6D0F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379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C771-080F-4CF5-B801-1675ECF4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70046-C15B-43A8-81A1-718411C7A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4063E-BA60-4942-8793-1C76777C5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9A3BA-62B1-4DF0-9200-54CB4F23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74E40-FA1C-4835-9411-ECB8623E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65503-EFD9-454B-A95E-14CAAC52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5909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BF42-4AED-4EB6-9440-CE4CF147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8148AA-06B8-4DED-87B8-A779C1D4B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51A4B-BB48-4622-B8C8-1D0C9980E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76FDD-A7E7-4571-B79C-6F2E15BE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72A87-4273-4B0E-84D2-148729E2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BF838-70F3-4285-8AEF-2D5F3C63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134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05233-EE61-495F-B515-E54F6530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8F087-E859-4979-86B0-67F56438B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3B147-B0D9-4526-BD4C-D48987FA6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F94B2-0703-4AED-B9B6-BD044223B3CA}" type="datetimeFigureOut">
              <a:rPr lang="en-IN" smtClean="0"/>
              <a:t>27-11-2025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FA5AB-FAD6-4643-A6BE-7644FD47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499AB-4C42-42DB-B5D9-0F7CBC792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E2C5-A806-4F36-A45C-08B82B27BFCC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26" name="Picture 2" descr="SR University">
            <a:extLst>
              <a:ext uri="{FF2B5EF4-FFF2-40B4-BE49-F238E27FC236}">
                <a16:creationId xmlns:a16="http://schemas.microsoft.com/office/drawing/2014/main" id="{11A0BCEE-B37C-E570-7F70-CB966162FE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634" y="80543"/>
            <a:ext cx="3004727" cy="44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7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E7A11E-CA6B-4274-A056-51BF4B045CA9}"/>
              </a:ext>
            </a:extLst>
          </p:cNvPr>
          <p:cNvGrpSpPr/>
          <p:nvPr/>
        </p:nvGrpSpPr>
        <p:grpSpPr>
          <a:xfrm>
            <a:off x="1" y="0"/>
            <a:ext cx="4700336" cy="6858000"/>
            <a:chOff x="1" y="0"/>
            <a:chExt cx="470033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00163A-40F4-43A3-B2B0-6A07D4575DCE}"/>
                </a:ext>
              </a:extLst>
            </p:cNvPr>
            <p:cNvSpPr/>
            <p:nvPr/>
          </p:nvSpPr>
          <p:spPr>
            <a:xfrm>
              <a:off x="1" y="0"/>
              <a:ext cx="4700336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860006-9A91-49B5-A38A-83492D5C1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98" t="8191" r="13733"/>
            <a:stretch/>
          </p:blipFill>
          <p:spPr>
            <a:xfrm>
              <a:off x="432580" y="609926"/>
              <a:ext cx="3835179" cy="6248074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15000"/>
                </a:prstClr>
              </a:out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90D659-83DE-44B2-9317-F94ADD701F9D}"/>
              </a:ext>
            </a:extLst>
          </p:cNvPr>
          <p:cNvGrpSpPr/>
          <p:nvPr/>
        </p:nvGrpSpPr>
        <p:grpSpPr>
          <a:xfrm>
            <a:off x="4781443" y="1175656"/>
            <a:ext cx="6364396" cy="5579708"/>
            <a:chOff x="3817281" y="175893"/>
            <a:chExt cx="6364396" cy="55797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BC4F18-EA0D-49B5-B910-EEBC4168E41F}"/>
                </a:ext>
              </a:extLst>
            </p:cNvPr>
            <p:cNvSpPr txBox="1"/>
            <p:nvPr/>
          </p:nvSpPr>
          <p:spPr>
            <a:xfrm>
              <a:off x="4249861" y="175893"/>
              <a:ext cx="5931816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MENTAL HEALTH AI CHATBOT</a:t>
              </a:r>
            </a:p>
            <a:p>
              <a:endPara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  <a:p>
              <a:r>
                <a:rPr lang="en-US" altLang="ko-KR" sz="3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N.Sanjay</a:t>
              </a:r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2303A51LA4</a:t>
              </a:r>
            </a:p>
            <a:p>
              <a:r>
                <a:rPr lang="en-US" altLang="ko-KR" sz="3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Ch.Jignesh</a:t>
              </a:r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3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shourya</a:t>
              </a:r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2303A51L90</a:t>
              </a:r>
            </a:p>
            <a:p>
              <a:r>
                <a:rPr lang="en-US" altLang="ko-KR" sz="3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D.Abhiram</a:t>
              </a:r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2303A51L65</a:t>
              </a:r>
            </a:p>
            <a:p>
              <a:r>
                <a:rPr lang="en-US" altLang="ko-KR" sz="3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M.Akhil</a:t>
              </a:r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2303A51L38</a:t>
              </a:r>
            </a:p>
            <a:p>
              <a:r>
                <a:rPr lang="en-US" altLang="ko-KR" sz="3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A.Mahesh</a:t>
              </a:r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Babu        2303A51LA5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6086AA4-3228-4A9B-A8C6-9F4AA83E689D}"/>
                </a:ext>
              </a:extLst>
            </p:cNvPr>
            <p:cNvGrpSpPr/>
            <p:nvPr/>
          </p:nvGrpSpPr>
          <p:grpSpPr>
            <a:xfrm>
              <a:off x="3817281" y="392630"/>
              <a:ext cx="4878314" cy="5362971"/>
              <a:chOff x="5660492" y="578348"/>
              <a:chExt cx="4878314" cy="536297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D4E2E-2672-4D67-BAE2-D81DC4A743BE}"/>
                  </a:ext>
                </a:extLst>
              </p:cNvPr>
              <p:cNvSpPr txBox="1"/>
              <p:nvPr/>
            </p:nvSpPr>
            <p:spPr>
              <a:xfrm>
                <a:off x="7787741" y="1700059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DF08A0-AE99-4BDD-ABAC-061160738EE1}"/>
                  </a:ext>
                </a:extLst>
              </p:cNvPr>
              <p:cNvSpPr txBox="1"/>
              <p:nvPr/>
            </p:nvSpPr>
            <p:spPr>
              <a:xfrm>
                <a:off x="7787741" y="3032518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8F83D60-D56A-4F20-B207-4D8D75957D8E}"/>
                  </a:ext>
                </a:extLst>
              </p:cNvPr>
              <p:cNvGrpSpPr/>
              <p:nvPr/>
            </p:nvGrpSpPr>
            <p:grpSpPr>
              <a:xfrm>
                <a:off x="5660492" y="578348"/>
                <a:ext cx="4706554" cy="4048238"/>
                <a:chOff x="5660492" y="207231"/>
                <a:chExt cx="4706554" cy="4048238"/>
              </a:xfrm>
            </p:grpSpPr>
            <p:sp>
              <p:nvSpPr>
                <p:cNvPr id="21" name="Freeform 163">
                  <a:extLst>
                    <a:ext uri="{FF2B5EF4-FFF2-40B4-BE49-F238E27FC236}">
                      <a16:creationId xmlns:a16="http://schemas.microsoft.com/office/drawing/2014/main" id="{96CFD256-8B30-4BCA-8F9B-235D98E353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60492" y="207231"/>
                  <a:ext cx="432579" cy="296448"/>
                </a:xfrm>
                <a:custGeom>
                  <a:avLst/>
                  <a:gdLst>
                    <a:gd name="T0" fmla="*/ 595 w 736"/>
                    <a:gd name="T1" fmla="*/ 736 h 736"/>
                    <a:gd name="T2" fmla="*/ 585 w 736"/>
                    <a:gd name="T3" fmla="*/ 734 h 736"/>
                    <a:gd name="T4" fmla="*/ 576 w 736"/>
                    <a:gd name="T5" fmla="*/ 729 h 736"/>
                    <a:gd name="T6" fmla="*/ 28 w 736"/>
                    <a:gd name="T7" fmla="*/ 510 h 736"/>
                    <a:gd name="T8" fmla="*/ 22 w 736"/>
                    <a:gd name="T9" fmla="*/ 509 h 736"/>
                    <a:gd name="T10" fmla="*/ 12 w 736"/>
                    <a:gd name="T11" fmla="*/ 505 h 736"/>
                    <a:gd name="T12" fmla="*/ 5 w 736"/>
                    <a:gd name="T13" fmla="*/ 497 h 736"/>
                    <a:gd name="T14" fmla="*/ 0 w 736"/>
                    <a:gd name="T15" fmla="*/ 487 h 736"/>
                    <a:gd name="T16" fmla="*/ 0 w 736"/>
                    <a:gd name="T17" fmla="*/ 28 h 736"/>
                    <a:gd name="T18" fmla="*/ 0 w 736"/>
                    <a:gd name="T19" fmla="*/ 22 h 736"/>
                    <a:gd name="T20" fmla="*/ 5 w 736"/>
                    <a:gd name="T21" fmla="*/ 12 h 736"/>
                    <a:gd name="T22" fmla="*/ 12 w 736"/>
                    <a:gd name="T23" fmla="*/ 4 h 736"/>
                    <a:gd name="T24" fmla="*/ 22 w 736"/>
                    <a:gd name="T25" fmla="*/ 0 h 736"/>
                    <a:gd name="T26" fmla="*/ 708 w 736"/>
                    <a:gd name="T27" fmla="*/ 0 h 736"/>
                    <a:gd name="T28" fmla="*/ 714 w 736"/>
                    <a:gd name="T29" fmla="*/ 0 h 736"/>
                    <a:gd name="T30" fmla="*/ 724 w 736"/>
                    <a:gd name="T31" fmla="*/ 4 h 736"/>
                    <a:gd name="T32" fmla="*/ 732 w 736"/>
                    <a:gd name="T33" fmla="*/ 12 h 736"/>
                    <a:gd name="T34" fmla="*/ 736 w 736"/>
                    <a:gd name="T35" fmla="*/ 22 h 736"/>
                    <a:gd name="T36" fmla="*/ 736 w 736"/>
                    <a:gd name="T37" fmla="*/ 482 h 736"/>
                    <a:gd name="T38" fmla="*/ 736 w 736"/>
                    <a:gd name="T39" fmla="*/ 487 h 736"/>
                    <a:gd name="T40" fmla="*/ 732 w 736"/>
                    <a:gd name="T41" fmla="*/ 497 h 736"/>
                    <a:gd name="T42" fmla="*/ 724 w 736"/>
                    <a:gd name="T43" fmla="*/ 505 h 736"/>
                    <a:gd name="T44" fmla="*/ 714 w 736"/>
                    <a:gd name="T45" fmla="*/ 509 h 736"/>
                    <a:gd name="T46" fmla="*/ 623 w 736"/>
                    <a:gd name="T47" fmla="*/ 510 h 736"/>
                    <a:gd name="T48" fmla="*/ 623 w 736"/>
                    <a:gd name="T49" fmla="*/ 708 h 736"/>
                    <a:gd name="T50" fmla="*/ 622 w 736"/>
                    <a:gd name="T51" fmla="*/ 716 h 736"/>
                    <a:gd name="T52" fmla="*/ 613 w 736"/>
                    <a:gd name="T53" fmla="*/ 729 h 736"/>
                    <a:gd name="T54" fmla="*/ 607 w 736"/>
                    <a:gd name="T55" fmla="*/ 734 h 736"/>
                    <a:gd name="T56" fmla="*/ 595 w 736"/>
                    <a:gd name="T57" fmla="*/ 736 h 736"/>
                    <a:gd name="T58" fmla="*/ 56 w 736"/>
                    <a:gd name="T59" fmla="*/ 453 h 736"/>
                    <a:gd name="T60" fmla="*/ 340 w 736"/>
                    <a:gd name="T61" fmla="*/ 453 h 736"/>
                    <a:gd name="T62" fmla="*/ 350 w 736"/>
                    <a:gd name="T63" fmla="*/ 454 h 736"/>
                    <a:gd name="T64" fmla="*/ 358 w 736"/>
                    <a:gd name="T65" fmla="*/ 460 h 736"/>
                    <a:gd name="T66" fmla="*/ 567 w 736"/>
                    <a:gd name="T67" fmla="*/ 482 h 736"/>
                    <a:gd name="T68" fmla="*/ 568 w 736"/>
                    <a:gd name="T69" fmla="*/ 476 h 736"/>
                    <a:gd name="T70" fmla="*/ 572 w 736"/>
                    <a:gd name="T71" fmla="*/ 465 h 736"/>
                    <a:gd name="T72" fmla="*/ 579 w 736"/>
                    <a:gd name="T73" fmla="*/ 457 h 736"/>
                    <a:gd name="T74" fmla="*/ 589 w 736"/>
                    <a:gd name="T75" fmla="*/ 453 h 736"/>
                    <a:gd name="T76" fmla="*/ 680 w 736"/>
                    <a:gd name="T77" fmla="*/ 453 h 736"/>
                    <a:gd name="T78" fmla="*/ 56 w 736"/>
                    <a:gd name="T79" fmla="*/ 56 h 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36" h="736">
                      <a:moveTo>
                        <a:pt x="595" y="736"/>
                      </a:moveTo>
                      <a:lnTo>
                        <a:pt x="595" y="736"/>
                      </a:lnTo>
                      <a:lnTo>
                        <a:pt x="590" y="736"/>
                      </a:lnTo>
                      <a:lnTo>
                        <a:pt x="585" y="734"/>
                      </a:lnTo>
                      <a:lnTo>
                        <a:pt x="581" y="732"/>
                      </a:lnTo>
                      <a:lnTo>
                        <a:pt x="576" y="729"/>
                      </a:lnTo>
                      <a:lnTo>
                        <a:pt x="329" y="510"/>
                      </a:lnTo>
                      <a:lnTo>
                        <a:pt x="28" y="510"/>
                      </a:lnTo>
                      <a:lnTo>
                        <a:pt x="28" y="510"/>
                      </a:lnTo>
                      <a:lnTo>
                        <a:pt x="22" y="509"/>
                      </a:lnTo>
                      <a:lnTo>
                        <a:pt x="17" y="508"/>
                      </a:lnTo>
                      <a:lnTo>
                        <a:pt x="12" y="505"/>
                      </a:lnTo>
                      <a:lnTo>
                        <a:pt x="8" y="502"/>
                      </a:lnTo>
                      <a:lnTo>
                        <a:pt x="5" y="497"/>
                      </a:lnTo>
                      <a:lnTo>
                        <a:pt x="2" y="493"/>
                      </a:lnTo>
                      <a:lnTo>
                        <a:pt x="0" y="487"/>
                      </a:lnTo>
                      <a:lnTo>
                        <a:pt x="0" y="482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2" y="17"/>
                      </a:lnTo>
                      <a:lnTo>
                        <a:pt x="5" y="12"/>
                      </a:lnTo>
                      <a:lnTo>
                        <a:pt x="8" y="8"/>
                      </a:lnTo>
                      <a:lnTo>
                        <a:pt x="12" y="4"/>
                      </a:lnTo>
                      <a:lnTo>
                        <a:pt x="17" y="2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708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19" y="2"/>
                      </a:lnTo>
                      <a:lnTo>
                        <a:pt x="724" y="4"/>
                      </a:lnTo>
                      <a:lnTo>
                        <a:pt x="728" y="8"/>
                      </a:lnTo>
                      <a:lnTo>
                        <a:pt x="732" y="12"/>
                      </a:lnTo>
                      <a:lnTo>
                        <a:pt x="734" y="17"/>
                      </a:lnTo>
                      <a:lnTo>
                        <a:pt x="736" y="22"/>
                      </a:lnTo>
                      <a:lnTo>
                        <a:pt x="736" y="28"/>
                      </a:lnTo>
                      <a:lnTo>
                        <a:pt x="736" y="482"/>
                      </a:lnTo>
                      <a:lnTo>
                        <a:pt x="736" y="482"/>
                      </a:lnTo>
                      <a:lnTo>
                        <a:pt x="736" y="487"/>
                      </a:lnTo>
                      <a:lnTo>
                        <a:pt x="734" y="493"/>
                      </a:lnTo>
                      <a:lnTo>
                        <a:pt x="732" y="497"/>
                      </a:lnTo>
                      <a:lnTo>
                        <a:pt x="728" y="502"/>
                      </a:lnTo>
                      <a:lnTo>
                        <a:pt x="724" y="505"/>
                      </a:lnTo>
                      <a:lnTo>
                        <a:pt x="719" y="508"/>
                      </a:lnTo>
                      <a:lnTo>
                        <a:pt x="714" y="509"/>
                      </a:lnTo>
                      <a:lnTo>
                        <a:pt x="708" y="510"/>
                      </a:lnTo>
                      <a:lnTo>
                        <a:pt x="623" y="510"/>
                      </a:lnTo>
                      <a:lnTo>
                        <a:pt x="623" y="708"/>
                      </a:lnTo>
                      <a:lnTo>
                        <a:pt x="623" y="708"/>
                      </a:lnTo>
                      <a:lnTo>
                        <a:pt x="623" y="712"/>
                      </a:lnTo>
                      <a:lnTo>
                        <a:pt x="622" y="716"/>
                      </a:lnTo>
                      <a:lnTo>
                        <a:pt x="619" y="723"/>
                      </a:lnTo>
                      <a:lnTo>
                        <a:pt x="613" y="729"/>
                      </a:lnTo>
                      <a:lnTo>
                        <a:pt x="607" y="734"/>
                      </a:lnTo>
                      <a:lnTo>
                        <a:pt x="607" y="734"/>
                      </a:lnTo>
                      <a:lnTo>
                        <a:pt x="601" y="736"/>
                      </a:lnTo>
                      <a:lnTo>
                        <a:pt x="595" y="736"/>
                      </a:lnTo>
                      <a:lnTo>
                        <a:pt x="595" y="736"/>
                      </a:lnTo>
                      <a:close/>
                      <a:moveTo>
                        <a:pt x="56" y="453"/>
                      </a:moveTo>
                      <a:lnTo>
                        <a:pt x="340" y="453"/>
                      </a:lnTo>
                      <a:lnTo>
                        <a:pt x="340" y="453"/>
                      </a:lnTo>
                      <a:lnTo>
                        <a:pt x="345" y="453"/>
                      </a:lnTo>
                      <a:lnTo>
                        <a:pt x="350" y="454"/>
                      </a:lnTo>
                      <a:lnTo>
                        <a:pt x="354" y="457"/>
                      </a:lnTo>
                      <a:lnTo>
                        <a:pt x="358" y="460"/>
                      </a:lnTo>
                      <a:lnTo>
                        <a:pt x="567" y="645"/>
                      </a:lnTo>
                      <a:lnTo>
                        <a:pt x="567" y="482"/>
                      </a:lnTo>
                      <a:lnTo>
                        <a:pt x="567" y="482"/>
                      </a:lnTo>
                      <a:lnTo>
                        <a:pt x="568" y="476"/>
                      </a:lnTo>
                      <a:lnTo>
                        <a:pt x="569" y="471"/>
                      </a:lnTo>
                      <a:lnTo>
                        <a:pt x="572" y="465"/>
                      </a:lnTo>
                      <a:lnTo>
                        <a:pt x="575" y="461"/>
                      </a:lnTo>
                      <a:lnTo>
                        <a:pt x="579" y="457"/>
                      </a:lnTo>
                      <a:lnTo>
                        <a:pt x="584" y="455"/>
                      </a:lnTo>
                      <a:lnTo>
                        <a:pt x="589" y="453"/>
                      </a:lnTo>
                      <a:lnTo>
                        <a:pt x="595" y="453"/>
                      </a:lnTo>
                      <a:lnTo>
                        <a:pt x="680" y="453"/>
                      </a:lnTo>
                      <a:lnTo>
                        <a:pt x="680" y="56"/>
                      </a:lnTo>
                      <a:lnTo>
                        <a:pt x="56" y="56"/>
                      </a:lnTo>
                      <a:lnTo>
                        <a:pt x="56" y="453"/>
                      </a:lnTo>
                      <a:close/>
                    </a:path>
                  </a:pathLst>
                </a:custGeom>
                <a:solidFill>
                  <a:srgbClr val="118D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CAD55F1-6492-401B-80ED-8217245B9826}"/>
                    </a:ext>
                  </a:extLst>
                </p:cNvPr>
                <p:cNvSpPr txBox="1"/>
                <p:nvPr/>
              </p:nvSpPr>
              <p:spPr>
                <a:xfrm>
                  <a:off x="7787741" y="3993859"/>
                  <a:ext cx="257930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.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3508817-4C2D-4675-A8EC-B102CA894790}"/>
                  </a:ext>
                </a:extLst>
              </p:cNvPr>
              <p:cNvSpPr txBox="1"/>
              <p:nvPr/>
            </p:nvSpPr>
            <p:spPr>
              <a:xfrm>
                <a:off x="7959501" y="5679709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287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6CE4B3-0ECD-F7F0-CE6A-3397992F2D40}"/>
              </a:ext>
            </a:extLst>
          </p:cNvPr>
          <p:cNvSpPr txBox="1"/>
          <p:nvPr/>
        </p:nvSpPr>
        <p:spPr>
          <a:xfrm>
            <a:off x="522514" y="1838131"/>
            <a:ext cx="87707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Voice input &amp; speech-based emotional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Multilingual chatbot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Integration with mobile app or WhatsApp.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Real therapist escalation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Enhanced analytics for mental health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Google based authentication for user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91F7E-0874-83E5-0070-3D0EB5CD09E9}"/>
              </a:ext>
            </a:extLst>
          </p:cNvPr>
          <p:cNvSpPr txBox="1"/>
          <p:nvPr/>
        </p:nvSpPr>
        <p:spPr>
          <a:xfrm>
            <a:off x="755781" y="531845"/>
            <a:ext cx="8381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FUTURE SCOPE</a:t>
            </a:r>
            <a:endParaRPr lang="en-US"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4236F-3C93-5DDB-9B45-EC3E207D5780}"/>
              </a:ext>
            </a:extLst>
          </p:cNvPr>
          <p:cNvSpPr txBox="1"/>
          <p:nvPr/>
        </p:nvSpPr>
        <p:spPr>
          <a:xfrm>
            <a:off x="709127" y="597159"/>
            <a:ext cx="94876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CONCLUSION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952F0-2650-D936-32F6-69FAC36A268E}"/>
              </a:ext>
            </a:extLst>
          </p:cNvPr>
          <p:cNvSpPr txBox="1"/>
          <p:nvPr/>
        </p:nvSpPr>
        <p:spPr>
          <a:xfrm>
            <a:off x="634482" y="1754155"/>
            <a:ext cx="98158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mental health chatbot effectively provides supportive and empathetic responses using NLP and LLM technology.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It accurately detects user intent and emotional state to deliver personalized guidance.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system's secure architecture ensures safe login and reliable conversation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Real-time interaction and a simple interface enhance user comfort and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Overall, the chatbot demonstrates strong potential as a digital mental wellness companion.</a:t>
            </a:r>
          </a:p>
        </p:txBody>
      </p:sp>
    </p:spTree>
    <p:extLst>
      <p:ext uri="{BB962C8B-B14F-4D97-AF65-F5344CB8AC3E}">
        <p14:creationId xmlns:p14="http://schemas.microsoft.com/office/powerpoint/2010/main" val="2235302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281C6-6EAF-D791-5665-1D7A7923F8C6}"/>
              </a:ext>
            </a:extLst>
          </p:cNvPr>
          <p:cNvSpPr txBox="1"/>
          <p:nvPr/>
        </p:nvSpPr>
        <p:spPr>
          <a:xfrm>
            <a:off x="1334278" y="2425959"/>
            <a:ext cx="10179698" cy="1614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 THANK YOU 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25865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2B6E3A-7D60-4429-B79E-6CC26B4378F9}"/>
              </a:ext>
            </a:extLst>
          </p:cNvPr>
          <p:cNvSpPr txBox="1"/>
          <p:nvPr/>
        </p:nvSpPr>
        <p:spPr>
          <a:xfrm>
            <a:off x="914400" y="1173192"/>
            <a:ext cx="90491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PROBLEM STATEMENT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22E5F-11D4-E387-7FE4-A9513CAC6F47}"/>
              </a:ext>
            </a:extLst>
          </p:cNvPr>
          <p:cNvSpPr txBox="1"/>
          <p:nvPr/>
        </p:nvSpPr>
        <p:spPr>
          <a:xfrm>
            <a:off x="836762" y="3312542"/>
            <a:ext cx="111108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Many people experience sudden health symptoms but cannot immediately understand what condition they might have or which doctor to consult. In real-time situations, they rely on guesswork or the internet, which often leads to confusion or wrong self-treatment. There is a need for an instant, reliable system that can interpret symptoms, predict possible diseases, and provide remedies, medicines, and doctor recommendations on the spot. This project aims to deliver that real-time health assistance using AI and NLP.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AD232-3C8C-5FE3-87C9-6EE28050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D7B50FB-41CF-0729-06B2-70C49642F371}"/>
              </a:ext>
            </a:extLst>
          </p:cNvPr>
          <p:cNvGrpSpPr/>
          <p:nvPr/>
        </p:nvGrpSpPr>
        <p:grpSpPr>
          <a:xfrm>
            <a:off x="111967" y="326572"/>
            <a:ext cx="8526108" cy="6708710"/>
            <a:chOff x="4165584" y="-205482"/>
            <a:chExt cx="4530011" cy="59610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91F94D-182F-3C29-889D-D03B205047EC}"/>
                </a:ext>
              </a:extLst>
            </p:cNvPr>
            <p:cNvSpPr txBox="1"/>
            <p:nvPr/>
          </p:nvSpPr>
          <p:spPr>
            <a:xfrm>
              <a:off x="4165584" y="-205482"/>
              <a:ext cx="3559451" cy="5332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                              </a:t>
              </a:r>
              <a:r>
                <a:rPr lang="en-US" altLang="ko-KR" sz="3200" dirty="0">
                  <a:solidFill>
                    <a:schemeClr val="accent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INTRODUCTION</a:t>
              </a:r>
            </a:p>
            <a:p>
              <a:endPara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/>
                <a:t>Mental health issues are increasing globally.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/>
                <a:t>Early guidance and emotional support are crucial.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/>
                <a:t>Chatbots offer anonymous, accessible, and instant help.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/>
                <a:t>This project aims to build an AI-powered supportive chatbot.</a:t>
              </a:r>
            </a:p>
            <a:p>
              <a:endPara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  <a:p>
              <a:endPara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908B329-32C2-495B-456A-28A32DE7F50D}"/>
                </a:ext>
              </a:extLst>
            </p:cNvPr>
            <p:cNvGrpSpPr/>
            <p:nvPr/>
          </p:nvGrpSpPr>
          <p:grpSpPr>
            <a:xfrm>
              <a:off x="5944530" y="1514341"/>
              <a:ext cx="2751065" cy="4241260"/>
              <a:chOff x="7787741" y="1700059"/>
              <a:chExt cx="2751065" cy="424126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8286C9-9A2C-FDE3-A3CA-C10BD98210C4}"/>
                  </a:ext>
                </a:extLst>
              </p:cNvPr>
              <p:cNvSpPr txBox="1"/>
              <p:nvPr/>
            </p:nvSpPr>
            <p:spPr>
              <a:xfrm>
                <a:off x="7787741" y="1700059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EF166F-44F6-AED2-224E-57D6F5F000F0}"/>
                  </a:ext>
                </a:extLst>
              </p:cNvPr>
              <p:cNvSpPr txBox="1"/>
              <p:nvPr/>
            </p:nvSpPr>
            <p:spPr>
              <a:xfrm>
                <a:off x="7787741" y="3032518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850A38-895F-7EB0-3792-B77605059985}"/>
                  </a:ext>
                </a:extLst>
              </p:cNvPr>
              <p:cNvSpPr txBox="1"/>
              <p:nvPr/>
            </p:nvSpPr>
            <p:spPr>
              <a:xfrm>
                <a:off x="7787741" y="4364976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FA6BE9-5512-A345-0E1C-A2BFE263AA3F}"/>
                  </a:ext>
                </a:extLst>
              </p:cNvPr>
              <p:cNvSpPr txBox="1"/>
              <p:nvPr/>
            </p:nvSpPr>
            <p:spPr>
              <a:xfrm>
                <a:off x="7959501" y="5679709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5F93E8-AD49-6582-CFD5-A3B0F9DF2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61" y="896750"/>
            <a:ext cx="5345429" cy="53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0A45D-985B-D91E-DBAD-42D2EBD74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6AD03B3-569B-D967-3E6F-7FF3D59DF6AD}"/>
              </a:ext>
            </a:extLst>
          </p:cNvPr>
          <p:cNvGrpSpPr/>
          <p:nvPr/>
        </p:nvGrpSpPr>
        <p:grpSpPr>
          <a:xfrm>
            <a:off x="5214022" y="1315616"/>
            <a:ext cx="6374599" cy="5439748"/>
            <a:chOff x="4249861" y="175893"/>
            <a:chExt cx="5931816" cy="55797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6B1761-BBE0-6404-B985-96E7DF24E977}"/>
                </a:ext>
              </a:extLst>
            </p:cNvPr>
            <p:cNvSpPr txBox="1"/>
            <p:nvPr/>
          </p:nvSpPr>
          <p:spPr>
            <a:xfrm>
              <a:off x="4249861" y="175893"/>
              <a:ext cx="59318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72354E-D6B1-DE8A-B376-8C843AC71E46}"/>
                </a:ext>
              </a:extLst>
            </p:cNvPr>
            <p:cNvGrpSpPr/>
            <p:nvPr/>
          </p:nvGrpSpPr>
          <p:grpSpPr>
            <a:xfrm>
              <a:off x="5944530" y="1514341"/>
              <a:ext cx="2751065" cy="4241260"/>
              <a:chOff x="7787741" y="1700059"/>
              <a:chExt cx="2751065" cy="424126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8C63C-DBCA-3A84-0DC1-A9785CA9978F}"/>
                  </a:ext>
                </a:extLst>
              </p:cNvPr>
              <p:cNvSpPr txBox="1"/>
              <p:nvPr/>
            </p:nvSpPr>
            <p:spPr>
              <a:xfrm>
                <a:off x="7787741" y="1700059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884AC4-9394-7710-88D9-1837EA8F9843}"/>
                  </a:ext>
                </a:extLst>
              </p:cNvPr>
              <p:cNvSpPr txBox="1"/>
              <p:nvPr/>
            </p:nvSpPr>
            <p:spPr>
              <a:xfrm>
                <a:off x="7787741" y="3032518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E4F3B9-A541-4861-3BD6-8089F357AE08}"/>
                  </a:ext>
                </a:extLst>
              </p:cNvPr>
              <p:cNvSpPr txBox="1"/>
              <p:nvPr/>
            </p:nvSpPr>
            <p:spPr>
              <a:xfrm>
                <a:off x="7787741" y="4364976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DBE756-7994-19E5-3FE3-885E9E29305D}"/>
                  </a:ext>
                </a:extLst>
              </p:cNvPr>
              <p:cNvSpPr txBox="1"/>
              <p:nvPr/>
            </p:nvSpPr>
            <p:spPr>
              <a:xfrm>
                <a:off x="7959501" y="5679709"/>
                <a:ext cx="25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0ED2C4-0840-D6D5-D9AC-4133DF2BD3B8}"/>
              </a:ext>
            </a:extLst>
          </p:cNvPr>
          <p:cNvSpPr txBox="1"/>
          <p:nvPr/>
        </p:nvSpPr>
        <p:spPr>
          <a:xfrm>
            <a:off x="687354" y="1182231"/>
            <a:ext cx="577416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                                     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Custom Intent Dataset</a:t>
            </a:r>
            <a:r>
              <a:rPr lang="en-US" sz="2800" dirty="0"/>
              <a:t> for mental health patterns &amp;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Emotion Classification Dataset</a:t>
            </a:r>
            <a:r>
              <a:rPr lang="en-US" sz="2800" dirty="0"/>
              <a:t> for detecting sadness, stress, anxiety,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Pre-trained LLM / NLP dataset</a:t>
            </a:r>
            <a:r>
              <a:rPr lang="en-US" sz="2800" dirty="0"/>
              <a:t> via Cohere API.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50E6B-CA9E-913D-0BA3-31308BD29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603" y="1670546"/>
            <a:ext cx="5044948" cy="5044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97AE5E-2EB6-FEDB-3EBC-A5CBBD831AB9}"/>
              </a:ext>
            </a:extLst>
          </p:cNvPr>
          <p:cNvSpPr txBox="1"/>
          <p:nvPr/>
        </p:nvSpPr>
        <p:spPr>
          <a:xfrm>
            <a:off x="3047223" y="35131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DATASETS USED</a:t>
            </a:r>
          </a:p>
        </p:txBody>
      </p:sp>
    </p:spTree>
    <p:extLst>
      <p:ext uri="{BB962C8B-B14F-4D97-AF65-F5344CB8AC3E}">
        <p14:creationId xmlns:p14="http://schemas.microsoft.com/office/powerpoint/2010/main" val="116916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125E18-DEEB-17F6-E6C5-EFE5D69231BC}"/>
              </a:ext>
            </a:extLst>
          </p:cNvPr>
          <p:cNvSpPr txBox="1"/>
          <p:nvPr/>
        </p:nvSpPr>
        <p:spPr>
          <a:xfrm>
            <a:off x="298579" y="279918"/>
            <a:ext cx="1074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FB855-3002-1924-F90F-8892C8AF4868}"/>
              </a:ext>
            </a:extLst>
          </p:cNvPr>
          <p:cNvSpPr txBox="1"/>
          <p:nvPr/>
        </p:nvSpPr>
        <p:spPr>
          <a:xfrm>
            <a:off x="615820" y="1763487"/>
            <a:ext cx="66247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UI Layer:</a:t>
            </a:r>
            <a:r>
              <a:rPr lang="en-US" sz="2800" dirty="0"/>
              <a:t> </a:t>
            </a:r>
            <a:r>
              <a:rPr lang="en-US" sz="2800" dirty="0" err="1"/>
              <a:t>Streamlit</a:t>
            </a:r>
            <a:r>
              <a:rPr lang="en-US" sz="2800" dirty="0"/>
              <a:t>-based chat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NLP Layer:</a:t>
            </a:r>
            <a:r>
              <a:rPr lang="en-US" sz="2800" dirty="0"/>
              <a:t> Cohere LLM for intent &amp; emotion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Logic Layer:</a:t>
            </a:r>
            <a:r>
              <a:rPr lang="fr-FR" sz="2800" dirty="0"/>
              <a:t> Intent classification &amp; </a:t>
            </a:r>
            <a:r>
              <a:rPr lang="fr-FR" sz="2800" dirty="0" err="1"/>
              <a:t>response</a:t>
            </a:r>
            <a:r>
              <a:rPr lang="fr-FR" sz="2800" dirty="0"/>
              <a:t>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Database Layer:</a:t>
            </a:r>
            <a:r>
              <a:rPr lang="en-US" sz="2800" dirty="0"/>
              <a:t> MongoDB for login + chat storage.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E5680-471D-A37D-61E9-668F969B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93" y="984381"/>
            <a:ext cx="3915746" cy="58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4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5CCA4-6289-F48C-8F48-886F2A45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08927-DF03-A561-AFCD-776158143043}"/>
              </a:ext>
            </a:extLst>
          </p:cNvPr>
          <p:cNvSpPr txBox="1"/>
          <p:nvPr/>
        </p:nvSpPr>
        <p:spPr>
          <a:xfrm>
            <a:off x="307910" y="279918"/>
            <a:ext cx="1074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46948-1309-4782-2B50-AEFC455CC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59" y="709127"/>
            <a:ext cx="3813110" cy="5719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7832C-AA4C-9DF4-C626-DE023F82746E}"/>
              </a:ext>
            </a:extLst>
          </p:cNvPr>
          <p:cNvSpPr txBox="1"/>
          <p:nvPr/>
        </p:nvSpPr>
        <p:spPr>
          <a:xfrm>
            <a:off x="522514" y="1655085"/>
            <a:ext cx="74085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 1:</a:t>
            </a:r>
          </a:p>
          <a:p>
            <a:r>
              <a:rPr lang="en-US" sz="2800" b="1" dirty="0"/>
              <a:t>	</a:t>
            </a:r>
            <a:r>
              <a:rPr lang="en-US" sz="2800" dirty="0"/>
              <a:t> Data collection &amp; preprocessing.</a:t>
            </a:r>
          </a:p>
          <a:p>
            <a:r>
              <a:rPr lang="en-US" sz="2800" b="1" dirty="0"/>
              <a:t>Step 2:</a:t>
            </a:r>
            <a:r>
              <a:rPr lang="en-US" sz="2800" dirty="0"/>
              <a:t> </a:t>
            </a:r>
          </a:p>
          <a:p>
            <a:r>
              <a:rPr lang="en-US" sz="2800" dirty="0"/>
              <a:t>	NLP-driven intent &amp; emotion detection.</a:t>
            </a:r>
          </a:p>
          <a:p>
            <a:r>
              <a:rPr lang="en-US" sz="2800" b="1" dirty="0"/>
              <a:t>Step 3:</a:t>
            </a:r>
            <a:r>
              <a:rPr lang="en-US" sz="2800" dirty="0"/>
              <a:t> </a:t>
            </a:r>
          </a:p>
          <a:p>
            <a:r>
              <a:rPr lang="en-US" sz="2800" dirty="0"/>
              <a:t>	LLM-based response generation</a:t>
            </a:r>
            <a:r>
              <a:rPr lang="en-US" dirty="0"/>
              <a:t>.</a:t>
            </a:r>
          </a:p>
          <a:p>
            <a:r>
              <a:rPr lang="en-US" sz="2800" b="1" dirty="0"/>
              <a:t>Step 4:</a:t>
            </a:r>
            <a:r>
              <a:rPr lang="en-US" sz="2800" dirty="0"/>
              <a:t> </a:t>
            </a:r>
          </a:p>
          <a:p>
            <a:r>
              <a:rPr lang="en-US" sz="2800" dirty="0"/>
              <a:t>	Deployment with secure authentication &amp; chat history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4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75540-F763-5EBE-75B2-492759436E7F}"/>
              </a:ext>
            </a:extLst>
          </p:cNvPr>
          <p:cNvSpPr txBox="1"/>
          <p:nvPr/>
        </p:nvSpPr>
        <p:spPr>
          <a:xfrm>
            <a:off x="1502229" y="410547"/>
            <a:ext cx="8360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TECHNOLOGIES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FB576-1A7C-26B5-80ED-EF19840F9CE6}"/>
              </a:ext>
            </a:extLst>
          </p:cNvPr>
          <p:cNvSpPr txBox="1"/>
          <p:nvPr/>
        </p:nvSpPr>
        <p:spPr>
          <a:xfrm>
            <a:off x="373224" y="1819468"/>
            <a:ext cx="62981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Frontend:</a:t>
            </a:r>
            <a:r>
              <a:rPr lang="en-US" sz="2400" dirty="0"/>
              <a:t> </a:t>
            </a:r>
            <a:r>
              <a:rPr lang="en-US" sz="2400" dirty="0" err="1"/>
              <a:t>Streamlit</a:t>
            </a:r>
            <a:r>
              <a:rPr lang="en-US" sz="2400" dirty="0"/>
              <a:t> Web App for real-time chat interface.</a:t>
            </a:r>
          </a:p>
          <a:p>
            <a:r>
              <a:rPr lang="en-US" sz="2400" b="1" dirty="0"/>
              <a:t>Backend:</a:t>
            </a:r>
            <a:r>
              <a:rPr lang="en-US" sz="2400" dirty="0"/>
              <a:t> Python, Cohere LLM for NLP + response generation.</a:t>
            </a:r>
          </a:p>
          <a:p>
            <a:r>
              <a:rPr lang="en-US" sz="2400" b="1" dirty="0"/>
              <a:t>Database:</a:t>
            </a:r>
            <a:r>
              <a:rPr lang="en-US" sz="2400" dirty="0"/>
              <a:t> MongoDB for user login, authentication, and chat history storage.</a:t>
            </a:r>
          </a:p>
          <a:p>
            <a:r>
              <a:rPr lang="en-US" sz="2400" b="1" dirty="0"/>
              <a:t>Libraries:</a:t>
            </a:r>
            <a:r>
              <a:rPr lang="en-US" sz="2400" dirty="0"/>
              <a:t> </a:t>
            </a:r>
            <a:r>
              <a:rPr lang="en-US" sz="2400" dirty="0" err="1"/>
              <a:t>bcrypt</a:t>
            </a:r>
            <a:r>
              <a:rPr lang="en-US" sz="2400" dirty="0"/>
              <a:t> (password hashing), JSON, threading, datetime, etc.</a:t>
            </a:r>
          </a:p>
          <a:p>
            <a:r>
              <a:rPr lang="en-US" sz="2400" b="1" dirty="0"/>
              <a:t>Environment:</a:t>
            </a:r>
            <a:r>
              <a:rPr lang="en-US" sz="2400" dirty="0"/>
              <a:t> Cloud-based API integration and secure deployment.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C9F71-2B3E-C0A9-7DB6-44FEFD67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46" y="1379376"/>
            <a:ext cx="4713514" cy="4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B655B8-08AF-C311-4F45-E6AFA7DD9AFB}"/>
              </a:ext>
            </a:extLst>
          </p:cNvPr>
          <p:cNvSpPr txBox="1"/>
          <p:nvPr/>
        </p:nvSpPr>
        <p:spPr>
          <a:xfrm>
            <a:off x="3032449" y="363894"/>
            <a:ext cx="66457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KEY FEATURES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7C47576-5FF6-003D-7132-63D17EDC5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60" y="1975452"/>
            <a:ext cx="807098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empathetic chatbot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mental wellness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Emotion-aware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intent-sensitive responses.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 chat UI with typing animations and timestamp display.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login system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hashed passwords.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chat history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saving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viewing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Anonymous, accessible, and user-friendly interface.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6FE78A-0219-0BEC-BF55-9235D8B56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36" y="1482790"/>
            <a:ext cx="3892419" cy="38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0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2AD4BE-6C84-9DB3-2784-9EBBD993A4C7}"/>
              </a:ext>
            </a:extLst>
          </p:cNvPr>
          <p:cNvSpPr txBox="1"/>
          <p:nvPr/>
        </p:nvSpPr>
        <p:spPr>
          <a:xfrm>
            <a:off x="354563" y="1380930"/>
            <a:ext cx="44973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chatbot successfully identifies emotional states with high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Generates supportive and context-aware responses in &lt;1 second.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Users found the interface intuitive and comforting.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Secure authentication increased user trust and safety.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Improved emotional coverage through custom datasets.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28882-E746-71B5-F9AA-8E6C1A6E4F3B}"/>
              </a:ext>
            </a:extLst>
          </p:cNvPr>
          <p:cNvSpPr txBox="1"/>
          <p:nvPr/>
        </p:nvSpPr>
        <p:spPr>
          <a:xfrm>
            <a:off x="2101721" y="389167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            RESULTS &amp; KEY FINDINGS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A136C1-03C0-B2D6-E2BB-FBE4ECC36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92" y="1874502"/>
            <a:ext cx="6686625" cy="33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30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541</Words>
  <Application>Microsoft Office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Georgia</vt:lpstr>
      <vt:lpstr>Georgia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sandysanthiya1234@outlook.com</dc:creator>
  <cp:lastModifiedBy>sanjay naddunuri</cp:lastModifiedBy>
  <cp:revision>8</cp:revision>
  <dcterms:created xsi:type="dcterms:W3CDTF">2021-08-05T07:09:08Z</dcterms:created>
  <dcterms:modified xsi:type="dcterms:W3CDTF">2025-11-27T07:10:04Z</dcterms:modified>
</cp:coreProperties>
</file>